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8" r:id="rId2"/>
    <p:sldId id="269" r:id="rId3"/>
    <p:sldId id="273" r:id="rId4"/>
    <p:sldId id="257" r:id="rId5"/>
    <p:sldId id="274" r:id="rId6"/>
    <p:sldId id="275" r:id="rId7"/>
    <p:sldId id="276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29" d="100"/>
          <a:sy n="29" d="100"/>
        </p:scale>
        <p:origin x="-2074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E1692-49BF-41F2-B34A-7DA12F396496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79F-5350-43A7-9309-82ABED0AA37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07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550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94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6192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9075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6194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0353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8CFB5-4DB8-4999-BF25-E603EB0B1E65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762-F1E4-44A8-B1E2-CC002428C2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46359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089D6B-7CE6-4CCC-A6BF-C63CE22751E3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3D44-FC51-4695-9BBD-B6EB82B870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571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846ED-178D-4D67-B3E4-6EE887638DC8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816F-8FF3-4B95-8719-B3658FCD9DA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044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D39AE-CB3A-4612-9B98-793E38716293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D5ED-7376-48B1-B87C-475B6E42CFD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921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6E4AF-7BC1-41FE-B7CE-928D02A16419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6331-4554-422F-82AE-DCF10928BC9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563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A59C-8812-4EE2-99CF-4FDFA6E16AC5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E11B-72FC-443F-B553-918448AF46E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8931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787CE-0A35-4D42-A89A-8F6209A8ED30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5198-EEDF-4B83-B2E8-DEFBE75779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992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69476-C7C7-40B7-886F-D4DE7B783D31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0DBE-9381-4D31-A86D-F2DE7427A9C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132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84E1A-AB32-4A57-B213-31F9B7E4C196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B70C-1886-4EBC-BD3D-9681E2CAF4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670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9F459-614A-4459-8463-25CC13DD6E54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B551-D617-4F61-89DB-BD8A6AAF869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956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89427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655240" y="1867017"/>
            <a:ext cx="8021216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Родителям о внедрении ФОП </a:t>
            </a:r>
            <a:r>
              <a:rPr lang="ru-RU" altLang="ru-RU" sz="4000" b="1" dirty="0">
                <a:solidFill>
                  <a:srgbClr val="FF0000"/>
                </a:solidFill>
                <a:latin typeface="Georgia" panose="02040502050405020303" pitchFamily="18" charset="0"/>
              </a:rPr>
              <a:t>ДО:</a:t>
            </a:r>
          </a:p>
          <a:p>
            <a:pPr algn="ctr" eaLnBrk="1" hangingPunct="1"/>
            <a:r>
              <a:rPr lang="ru-RU" alt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новая федеральная </a:t>
            </a:r>
            <a:endParaRPr lang="ru-RU" alt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образовательная программа дошкольного образования</a:t>
            </a:r>
            <a:endParaRPr lang="ru-RU" altLang="ru-RU" sz="28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899592" y="332656"/>
            <a:ext cx="777686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dirty="0">
                <a:solidFill>
                  <a:schemeClr val="bg1"/>
                </a:solidFill>
                <a:latin typeface="Georgia" panose="02040502050405020303" pitchFamily="18" charset="0"/>
              </a:rPr>
              <a:t>Муниципальное бюджетное дошкольное образовательное учреждение</a:t>
            </a:r>
            <a:br>
              <a:rPr lang="ru-RU" altLang="ru-RU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altLang="ru-RU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Загатуйский</a:t>
            </a:r>
            <a:r>
              <a:rPr lang="ru-RU" altLang="ru-RU" dirty="0" smtClean="0">
                <a:solidFill>
                  <a:schemeClr val="bg1"/>
                </a:solidFill>
                <a:latin typeface="Georgia" panose="02040502050405020303" pitchFamily="18" charset="0"/>
              </a:rPr>
              <a:t>  детский </a:t>
            </a:r>
            <a:r>
              <a:rPr lang="ru-RU" altLang="ru-RU" dirty="0">
                <a:solidFill>
                  <a:schemeClr val="bg1"/>
                </a:solidFill>
                <a:latin typeface="Georgia" panose="02040502050405020303" pitchFamily="18" charset="0"/>
              </a:rPr>
              <a:t>сад </a:t>
            </a:r>
            <a:r>
              <a:rPr lang="ru-RU" altLang="ru-RU" dirty="0" smtClean="0">
                <a:solidFill>
                  <a:schemeClr val="bg1"/>
                </a:solidFill>
                <a:latin typeface="Georgia" panose="02040502050405020303" pitchFamily="18" charset="0"/>
              </a:rPr>
              <a:t> «Сказка»</a:t>
            </a:r>
            <a:endParaRPr lang="ru-RU" altLang="ru-RU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929198"/>
            <a:ext cx="38576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</a:p>
          <a:p>
            <a:pPr algn="just"/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Шомонова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Нонна </a:t>
            </a:r>
            <a:r>
              <a:rPr 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Николаена</a:t>
            </a:r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14744" y="5929330"/>
            <a:ext cx="2428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2023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0"/>
            <a:ext cx="8424936" cy="6669360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6700" b="1" u="sng" dirty="0" smtClean="0">
                <a:solidFill>
                  <a:srgbClr val="FF0000"/>
                </a:solidFill>
                <a:latin typeface="Georgia" panose="02040502050405020303" pitchFamily="18" charset="0"/>
              </a:rPr>
              <a:t>Уважаемые родители!</a:t>
            </a:r>
          </a:p>
          <a:p>
            <a:pPr marL="45720" indent="0" algn="just">
              <a:buNone/>
            </a:pPr>
            <a:endParaRPr 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572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>
                <a:solidFill>
                  <a:schemeClr val="bg1"/>
                </a:solidFill>
                <a:latin typeface="Georgia" panose="02040502050405020303" pitchFamily="18" charset="0"/>
              </a:rPr>
              <a:t>С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 </a:t>
            </a:r>
            <a:r>
              <a:rPr lang="ru-RU" altLang="ru-RU" sz="3400" b="1" u="sng" dirty="0">
                <a:solidFill>
                  <a:srgbClr val="FF0000"/>
                </a:solidFill>
                <a:latin typeface="Georgia" panose="02040502050405020303" pitchFamily="18" charset="0"/>
              </a:rPr>
              <a:t>1 сентября 2023 года</a:t>
            </a:r>
            <a:r>
              <a:rPr lang="ru-RU" altLang="ru-RU" sz="3400" u="sng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ru-RU" altLang="ru-RU" sz="3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все дошкольные </a:t>
            </a:r>
            <a:r>
              <a:rPr lang="ru-RU" altLang="ru-RU" sz="3400" dirty="0">
                <a:solidFill>
                  <a:schemeClr val="bg1"/>
                </a:solidFill>
                <a:latin typeface="Georgia" panose="02040502050405020303" pitchFamily="18" charset="0"/>
              </a:rPr>
              <a:t>учреждения </a:t>
            </a:r>
            <a:r>
              <a:rPr lang="ru-RU" altLang="ru-RU" sz="3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переходят работу </a:t>
            </a:r>
            <a:r>
              <a:rPr lang="ru-RU" altLang="ru-RU" sz="3400" dirty="0">
                <a:solidFill>
                  <a:schemeClr val="bg1"/>
                </a:solidFill>
                <a:latin typeface="Georgia" panose="02040502050405020303" pitchFamily="18" charset="0"/>
              </a:rPr>
              <a:t>по новой федеральной образовательной </a:t>
            </a:r>
            <a:r>
              <a:rPr lang="ru-RU" altLang="ru-RU" sz="3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программе дошкольного образования (ФОП </a:t>
            </a:r>
            <a:r>
              <a:rPr lang="ru-RU" altLang="ru-RU" sz="3400" dirty="0">
                <a:solidFill>
                  <a:schemeClr val="bg1"/>
                </a:solidFill>
                <a:latin typeface="Georgia" panose="02040502050405020303" pitchFamily="18" charset="0"/>
              </a:rPr>
              <a:t>ДО</a:t>
            </a:r>
            <a:r>
              <a:rPr lang="ru-RU" altLang="ru-RU" sz="3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). </a:t>
            </a:r>
            <a:endParaRPr lang="ru-RU" altLang="ru-RU" sz="3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altLang="ru-RU" sz="3400" b="1" u="sng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u="sng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ДОШКОЛЬНОГО  ОБРАЗОВАНИЯ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– </a:t>
            </a:r>
            <a:r>
              <a:rPr lang="ru-RU" altLang="ru-RU" sz="3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это </a:t>
            </a:r>
            <a:r>
              <a:rPr lang="ru-RU" altLang="ru-RU" sz="3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обязательный для всех детских садов документ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утвержден Приказом </a:t>
            </a:r>
            <a:r>
              <a:rPr lang="ru-RU" sz="4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Минпросвещения от </a:t>
            </a:r>
            <a:r>
              <a:rPr lang="ru-RU" sz="4200" dirty="0">
                <a:solidFill>
                  <a:schemeClr val="bg1"/>
                </a:solidFill>
                <a:latin typeface="Georgia" panose="02040502050405020303" pitchFamily="18" charset="0"/>
              </a:rPr>
              <a:t>25.11 2022г. № </a:t>
            </a:r>
            <a:r>
              <a:rPr lang="ru-RU" sz="4200" dirty="0" smtClean="0">
                <a:solidFill>
                  <a:schemeClr val="bg1"/>
                </a:solidFill>
                <a:latin typeface="Georgia" panose="02040502050405020303" pitchFamily="18" charset="0"/>
              </a:rPr>
              <a:t>1028.</a:t>
            </a:r>
          </a:p>
          <a:p>
            <a:pPr marL="4572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ru-RU" altLang="ru-RU" sz="3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ФОП ДО </a:t>
            </a:r>
            <a:r>
              <a:rPr lang="ru-RU" sz="3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определяет единый для всей страны базовый объем, содержание, планируемые результаты обязательной части образовательной программы дошкольного образования, которую реализует детский сад. Предусматривает интеграцию воспитания и обучения в едином образовательном процессе. </a:t>
            </a:r>
          </a:p>
          <a:p>
            <a:pPr marL="0" indent="0" algn="just">
              <a:buNone/>
            </a:pPr>
            <a:r>
              <a:rPr lang="ru-RU" altLang="ru-RU" sz="3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ФОП ДО  </a:t>
            </a:r>
            <a:r>
              <a:rPr lang="ru-RU" altLang="ru-RU" sz="3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заменяет все другие программы, действующие на данный </a:t>
            </a:r>
            <a:r>
              <a:rPr lang="ru-RU" altLang="ru-RU" sz="3400" dirty="0">
                <a:solidFill>
                  <a:schemeClr val="bg1"/>
                </a:solidFill>
                <a:latin typeface="Georgia" panose="02040502050405020303" pitchFamily="18" charset="0"/>
              </a:rPr>
              <a:t>момент. </a:t>
            </a:r>
            <a:endParaRPr lang="ru-RU" sz="3400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4572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3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24744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ФОП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>
                <a:solidFill>
                  <a:schemeClr val="bg1"/>
                </a:solidFill>
              </a:rPr>
              <a:t>должны соответствовать все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программы во всех дошкольных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учреждениях с 01 сентября 2023 года.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ФОП ДО </a:t>
            </a:r>
            <a:r>
              <a:rPr lang="ru-RU" sz="3200" dirty="0">
                <a:solidFill>
                  <a:schemeClr val="bg1"/>
                </a:solidFill>
              </a:rPr>
              <a:t>и Федеральный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образовательный стандарт дошкольного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образования станет основой для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разработки и утверждения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образовательных программ в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дошкольных учреждениях.</a:t>
            </a:r>
          </a:p>
        </p:txBody>
      </p:sp>
    </p:spTree>
    <p:extLst>
      <p:ext uri="{BB962C8B-B14F-4D97-AF65-F5344CB8AC3E}">
        <p14:creationId xmlns:p14="http://schemas.microsoft.com/office/powerpoint/2010/main" val="37193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107504" y="142852"/>
            <a:ext cx="8822214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800" b="1" u="sng" dirty="0" smtClean="0">
                <a:solidFill>
                  <a:srgbClr val="FF0000"/>
                </a:solidFill>
              </a:rPr>
              <a:t>Какая цель у внедрения ФОП ДО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ru-RU" sz="2800" b="1" u="sng" dirty="0" smtClean="0">
              <a:solidFill>
                <a:srgbClr val="FF0000"/>
              </a:solidFill>
            </a:endParaRP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Организовать </a:t>
            </a:r>
            <a:r>
              <a:rPr lang="ru-RU" sz="2800" dirty="0">
                <a:solidFill>
                  <a:schemeClr val="bg1"/>
                </a:solidFill>
              </a:rPr>
              <a:t>обучение и воспитание дошкольника как гражданина Российской Федерации, формировать основы его гражданской и культурной идентичности доступными по возрасту средствами;</a:t>
            </a: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создать </a:t>
            </a:r>
            <a:r>
              <a:rPr lang="ru-RU" sz="2800" dirty="0">
                <a:solidFill>
                  <a:schemeClr val="bg1"/>
                </a:solidFill>
              </a:rPr>
              <a:t>единое ядро содержания дошкольного образования;</a:t>
            </a: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создать </a:t>
            </a:r>
            <a:r>
              <a:rPr lang="ru-RU" sz="2800" dirty="0">
                <a:solidFill>
                  <a:schemeClr val="bg1"/>
                </a:solidFill>
              </a:rPr>
              <a:t>единое федеральное образовательное пространство воспитания и обучения детей, которое обеспечит и ребенку, и родителям равные, качественные условия дошкольного образования, вне зависимости от места проживания.</a:t>
            </a:r>
          </a:p>
          <a:p>
            <a:pPr algn="ctr" eaLnBrk="1" hangingPunct="1"/>
            <a:endParaRPr lang="ru-RU" altLang="ru-RU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88569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Что входит в </a:t>
            </a:r>
            <a:r>
              <a:rPr lang="ru-RU" sz="2800" b="1" u="sng" dirty="0" smtClean="0">
                <a:solidFill>
                  <a:srgbClr val="FF0000"/>
                </a:solidFill>
              </a:rPr>
              <a:t>ФОП ДО</a:t>
            </a:r>
          </a:p>
          <a:p>
            <a:pPr algn="ctr"/>
            <a:endParaRPr lang="ru-RU" sz="2800" b="1" u="sng" dirty="0">
              <a:solidFill>
                <a:srgbClr val="FF0000"/>
              </a:solidFill>
            </a:endParaRPr>
          </a:p>
          <a:p>
            <a:pPr algn="just"/>
            <a:r>
              <a:rPr lang="ru-RU" sz="2800" u="sng" dirty="0">
                <a:solidFill>
                  <a:schemeClr val="bg1"/>
                </a:solidFill>
              </a:rPr>
              <a:t>Учебно-методическая документация: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федеральная </a:t>
            </a:r>
            <a:r>
              <a:rPr lang="ru-RU" sz="2800" dirty="0">
                <a:solidFill>
                  <a:schemeClr val="bg1"/>
                </a:solidFill>
              </a:rPr>
              <a:t>рабочая программа воспитания;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федеральный </a:t>
            </a:r>
            <a:r>
              <a:rPr lang="ru-RU" sz="2800" dirty="0">
                <a:solidFill>
                  <a:schemeClr val="bg1"/>
                </a:solidFill>
              </a:rPr>
              <a:t>календарный план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bg1"/>
                </a:solidFill>
              </a:rPr>
              <a:t>воспитательной работы;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bg1"/>
                </a:solidFill>
              </a:rPr>
              <a:t>примерный </a:t>
            </a:r>
            <a:r>
              <a:rPr lang="ru-RU" sz="2800" dirty="0">
                <a:solidFill>
                  <a:schemeClr val="bg1"/>
                </a:solidFill>
              </a:rPr>
              <a:t>режим и распорядок дня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bg1"/>
                </a:solidFill>
              </a:rPr>
              <a:t>групп.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Единые для Российской Федерации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базовые объем и содержание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дошкольного образования, планируемые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результаты освоения образовательной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программы.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11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96448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Что будет обязательным для всех детских</a:t>
            </a:r>
          </a:p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с</a:t>
            </a:r>
            <a:r>
              <a:rPr lang="ru-RU" sz="2800" b="1" u="sng" dirty="0" smtClean="0">
                <a:solidFill>
                  <a:srgbClr val="FF0000"/>
                </a:solidFill>
              </a:rPr>
              <a:t>адов</a:t>
            </a:r>
          </a:p>
          <a:p>
            <a:pPr algn="ctr"/>
            <a:endParaRPr lang="ru-RU" sz="2800" b="1" u="sng" dirty="0">
              <a:solidFill>
                <a:srgbClr val="FF0000"/>
              </a:solidFill>
            </a:endParaRP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ФОП ДО </a:t>
            </a:r>
            <a:r>
              <a:rPr lang="ru-RU" sz="3200" dirty="0">
                <a:solidFill>
                  <a:schemeClr val="bg1"/>
                </a:solidFill>
              </a:rPr>
              <a:t>определяет объем,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содержание, планируемые результаты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обязательной части образовательной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программы дошкольного образования,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которую реализует детский сад.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Обязательной к выполнению станет и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федеральная рабочая программа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воспитания, и федеральный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календарный план воспитательной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работы.</a:t>
            </a:r>
          </a:p>
        </p:txBody>
      </p:sp>
    </p:spTree>
    <p:extLst>
      <p:ext uri="{BB962C8B-B14F-4D97-AF65-F5344CB8AC3E}">
        <p14:creationId xmlns:p14="http://schemas.microsoft.com/office/powerpoint/2010/main" val="36017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chemeClr val="accent6"/>
                </a:solidFill>
              </a:rPr>
              <a:t>Как будут </a:t>
            </a:r>
            <a:r>
              <a:rPr lang="ru-RU" sz="2800" b="1" u="sng" dirty="0" smtClean="0">
                <a:solidFill>
                  <a:schemeClr val="accent6"/>
                </a:solidFill>
              </a:rPr>
              <a:t>применять ФОП ДО</a:t>
            </a:r>
          </a:p>
          <a:p>
            <a:pPr algn="ctr"/>
            <a:endParaRPr lang="ru-RU" sz="2800" dirty="0">
              <a:solidFill>
                <a:schemeClr val="bg1"/>
              </a:solidFill>
            </a:endParaRPr>
          </a:p>
          <a:p>
            <a:pPr algn="just"/>
            <a:r>
              <a:rPr lang="ru-RU" sz="3200" b="1" dirty="0">
                <a:solidFill>
                  <a:srgbClr val="002060"/>
                </a:solidFill>
              </a:rPr>
              <a:t>ФОП </a:t>
            </a:r>
            <a:r>
              <a:rPr lang="ru-RU" sz="3200" dirty="0">
                <a:solidFill>
                  <a:schemeClr val="bg1"/>
                </a:solidFill>
              </a:rPr>
              <a:t>станет основой для </a:t>
            </a:r>
            <a:r>
              <a:rPr lang="ru-RU" sz="3200" dirty="0" smtClean="0">
                <a:solidFill>
                  <a:schemeClr val="bg1"/>
                </a:solidFill>
              </a:rPr>
              <a:t>разработки образовательной </a:t>
            </a:r>
            <a:r>
              <a:rPr lang="ru-RU" sz="3200" dirty="0">
                <a:solidFill>
                  <a:schemeClr val="bg1"/>
                </a:solidFill>
              </a:rPr>
              <a:t>программы </a:t>
            </a:r>
            <a:r>
              <a:rPr lang="ru-RU" sz="3200" dirty="0" smtClean="0">
                <a:solidFill>
                  <a:schemeClr val="bg1"/>
                </a:solidFill>
              </a:rPr>
              <a:t>детского сада</a:t>
            </a:r>
            <a:r>
              <a:rPr lang="ru-RU" sz="3200" dirty="0">
                <a:solidFill>
                  <a:schemeClr val="bg1"/>
                </a:solidFill>
              </a:rPr>
              <a:t>. Детские сады сохраняют </a:t>
            </a:r>
            <a:r>
              <a:rPr lang="ru-RU" sz="3200" dirty="0" smtClean="0">
                <a:solidFill>
                  <a:schemeClr val="bg1"/>
                </a:solidFill>
              </a:rPr>
              <a:t>право разработки собственных образовательных </a:t>
            </a:r>
            <a:r>
              <a:rPr lang="ru-RU" sz="3200" dirty="0">
                <a:solidFill>
                  <a:schemeClr val="bg1"/>
                </a:solidFill>
              </a:rPr>
              <a:t>программ, но </a:t>
            </a:r>
            <a:r>
              <a:rPr lang="ru-RU" sz="3200" dirty="0" smtClean="0">
                <a:solidFill>
                  <a:schemeClr val="bg1"/>
                </a:solidFill>
              </a:rPr>
              <a:t>их содержание и планируемые результаты должны </a:t>
            </a:r>
            <a:r>
              <a:rPr lang="ru-RU" sz="3200" dirty="0">
                <a:solidFill>
                  <a:schemeClr val="bg1"/>
                </a:solidFill>
              </a:rPr>
              <a:t>быть не ниже, чем в </a:t>
            </a:r>
            <a:r>
              <a:rPr lang="ru-RU" sz="3200" dirty="0" smtClean="0">
                <a:solidFill>
                  <a:schemeClr val="bg1"/>
                </a:solidFill>
              </a:rPr>
              <a:t>ФОП.</a:t>
            </a:r>
          </a:p>
          <a:p>
            <a:pPr algn="just"/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b="1" u="sng" dirty="0">
                <a:solidFill>
                  <a:schemeClr val="accent6"/>
                </a:solidFill>
              </a:rPr>
              <a:t>Когда детские сады перейдут </a:t>
            </a:r>
            <a:r>
              <a:rPr lang="ru-RU" sz="2800" b="1" u="sng" dirty="0" smtClean="0">
                <a:solidFill>
                  <a:schemeClr val="accent6"/>
                </a:solidFill>
              </a:rPr>
              <a:t>на ФОП ДО</a:t>
            </a:r>
          </a:p>
          <a:p>
            <a:pPr algn="ctr"/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3200" dirty="0">
                <a:solidFill>
                  <a:schemeClr val="bg1"/>
                </a:solidFill>
              </a:rPr>
              <a:t>Переход на </a:t>
            </a:r>
            <a:r>
              <a:rPr lang="ru-RU" sz="3200" b="1" dirty="0">
                <a:solidFill>
                  <a:srgbClr val="002060"/>
                </a:solidFill>
              </a:rPr>
              <a:t>ФОП</a:t>
            </a:r>
            <a:r>
              <a:rPr lang="ru-RU" sz="3200" dirty="0">
                <a:solidFill>
                  <a:schemeClr val="bg1"/>
                </a:solidFill>
              </a:rPr>
              <a:t> запланирован к </a:t>
            </a:r>
            <a:endParaRPr lang="ru-RU" sz="3200" dirty="0" smtClean="0">
              <a:solidFill>
                <a:schemeClr val="bg1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1сентября </a:t>
            </a:r>
            <a:r>
              <a:rPr lang="ru-RU" sz="3200" b="1" dirty="0">
                <a:solidFill>
                  <a:srgbClr val="FF0000"/>
                </a:solidFill>
              </a:rPr>
              <a:t>2023 года</a:t>
            </a:r>
          </a:p>
        </p:txBody>
      </p:sp>
    </p:spTree>
    <p:extLst>
      <p:ext uri="{BB962C8B-B14F-4D97-AF65-F5344CB8AC3E}">
        <p14:creationId xmlns:p14="http://schemas.microsoft.com/office/powerpoint/2010/main" val="369164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1835696" y="1361282"/>
            <a:ext cx="56165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5400" b="1" dirty="0">
                <a:solidFill>
                  <a:srgbClr val="FF0000"/>
                </a:solidFill>
                <a:latin typeface="Georgia" panose="02040502050405020303" pitchFamily="18" charset="0"/>
              </a:rPr>
              <a:t>Спасибо </a:t>
            </a:r>
          </a:p>
          <a:p>
            <a:pPr algn="ctr" eaLnBrk="1" hangingPunct="1"/>
            <a:r>
              <a:rPr lang="ru-RU" altLang="ru-RU" sz="5400" b="1" dirty="0">
                <a:solidFill>
                  <a:srgbClr val="FF0000"/>
                </a:solidFill>
                <a:latin typeface="Georgia" panose="02040502050405020303" pitchFamily="18" charset="0"/>
              </a:rPr>
              <a:t>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277</TotalTime>
  <Words>320</Words>
  <Application>Microsoft Office PowerPoint</Application>
  <PresentationFormat>Экран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31</cp:revision>
  <dcterms:created xsi:type="dcterms:W3CDTF">2023-02-22T14:53:18Z</dcterms:created>
  <dcterms:modified xsi:type="dcterms:W3CDTF">2023-11-22T08:02:02Z</dcterms:modified>
</cp:coreProperties>
</file>